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7"/>
  </p:notesMasterIdLst>
  <p:sldIdLst>
    <p:sldId id="294" r:id="rId3"/>
    <p:sldId id="339" r:id="rId4"/>
    <p:sldId id="319" r:id="rId5"/>
    <p:sldId id="323" r:id="rId6"/>
  </p:sldIdLst>
  <p:sldSz cx="9144000" cy="6858000" type="screen4x3"/>
  <p:notesSz cx="6789738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6A4A6E-288B-4D01-9501-895DC333F251}">
          <p14:sldIdLst>
            <p14:sldId id="294"/>
            <p14:sldId id="339"/>
            <p14:sldId id="319"/>
          </p14:sldIdLst>
        </p14:section>
        <p14:section name="Untitled Section" id="{6581A818-E01C-453B-8B3B-E9C2B397F2AA}">
          <p14:sldIdLst>
            <p14:sldId id="3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660066"/>
    <a:srgbClr val="993366"/>
    <a:srgbClr val="3366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3156" autoAdjust="0"/>
  </p:normalViewPr>
  <p:slideViewPr>
    <p:cSldViewPr>
      <p:cViewPr varScale="1">
        <p:scale>
          <a:sx n="68" d="100"/>
          <a:sy n="68" d="100"/>
        </p:scale>
        <p:origin x="82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416" y="-84"/>
      </p:cViewPr>
      <p:guideLst>
        <p:guide orient="horz" pos="3128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C1E5E-980D-4389-9795-AC1B8E61F101}" type="datetimeFigureOut">
              <a:rPr lang="fi-FI" smtClean="0"/>
              <a:pPr/>
              <a:t>21.3.2019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344A7-8AA9-454F-9082-679A6CBADE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514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91505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9344A7-8AA9-454F-9082-679A6CBADE83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945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344A7-8AA9-454F-9082-679A6CBADE83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61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246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692696"/>
            <a:ext cx="7054552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20888"/>
            <a:ext cx="6368752" cy="32179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95736" y="6448251"/>
            <a:ext cx="864096" cy="365125"/>
          </a:xfrm>
        </p:spPr>
        <p:txBody>
          <a:bodyPr/>
          <a:lstStyle/>
          <a:p>
            <a:fld id="{7D9B546A-7CD9-41AC-A6FC-0084879B0A27}" type="datetime1">
              <a:rPr lang="fi-FI" smtClean="0"/>
              <a:t>21.3.2019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75856" y="6428358"/>
            <a:ext cx="2664296" cy="365125"/>
          </a:xfrm>
        </p:spPr>
        <p:txBody>
          <a:bodyPr/>
          <a:lstStyle/>
          <a:p>
            <a:r>
              <a:rPr lang="fi-FI" dirty="0" smtClean="0"/>
              <a:t>TAMK 2014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8424" y="6448251"/>
            <a:ext cx="432048" cy="365125"/>
          </a:xfrm>
        </p:spPr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96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tam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2"/>
          <p:cNvSpPr>
            <a:spLocks noChangeShapeType="1"/>
          </p:cNvSpPr>
          <p:nvPr userDrawn="1"/>
        </p:nvSpPr>
        <p:spPr bwMode="auto">
          <a:xfrm>
            <a:off x="250825" y="6478301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7812360" y="6550899"/>
            <a:ext cx="137897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fi-FI" sz="900" dirty="0" smtClean="0">
                <a:latin typeface="Verdana" pitchFamily="34" charset="0"/>
              </a:rPr>
              <a:t>29.4.2014 </a:t>
            </a:r>
            <a:endParaRPr lang="en-US" sz="900" dirty="0">
              <a:latin typeface="Verdan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7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D9A514B-6339-41C4-921D-4980CE4D407F}" type="datetime1">
              <a:rPr lang="en-US" smtClean="0"/>
              <a:t>3/21/2019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545E730-B66C-430D-84A3-0D106BF92B4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48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8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5C5AF4A-107F-4496-8C5F-416D8AB8FB15}" type="datetime1">
              <a:rPr lang="en-US" smtClean="0"/>
              <a:t>3/21/2019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7F7318D-371D-4256-86E8-586B546EA6C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1450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0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64CE379-B6FD-45C5-B6B8-2285907192A0}" type="datetime1">
              <a:rPr lang="en-US" smtClean="0"/>
              <a:t>3/21/2019</a:t>
            </a:fld>
            <a:endParaRPr lang="fi-FI"/>
          </a:p>
        </p:txBody>
      </p:sp>
      <p:sp>
        <p:nvSpPr>
          <p:cNvPr id="11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2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1E42F92-1569-49B5-85FF-B4665B76B2C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866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6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213A3DF-BAC2-4A02-B059-44E3FFBB001C}" type="datetime1">
              <a:rPr lang="en-US" smtClean="0"/>
              <a:t>3/21/2019</a:t>
            </a:fld>
            <a:endParaRPr lang="fi-FI"/>
          </a:p>
        </p:txBody>
      </p:sp>
      <p:sp>
        <p:nvSpPr>
          <p:cNvPr id="7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9B2B61E-F6A9-4DDB-8692-71828A8A4F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249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9CBDAC-0D50-4093-AB6B-521ECB6162B3}" type="datetime1">
              <a:rPr lang="en-US" smtClean="0"/>
              <a:t>3/21/2019</a:t>
            </a:fld>
            <a:endParaRPr lang="fi-FI"/>
          </a:p>
        </p:txBody>
      </p:sp>
      <p:sp>
        <p:nvSpPr>
          <p:cNvPr id="6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000EB86-60A8-4A38-9BB8-25FD4D1A293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388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9B87F89-802F-47F0-A2C5-6D31DD02F832}" type="datetime1">
              <a:rPr lang="en-US" smtClean="0"/>
              <a:t>3/21/2019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FB02F12-1CF4-450D-8D9F-D15FF7B01DD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73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EE136B0-9881-45F4-A96D-A8D3DB489414}" type="datetime1">
              <a:rPr lang="en-US" smtClean="0"/>
              <a:t>3/21/2019</a:t>
            </a:fld>
            <a:endParaRPr lang="fi-FI"/>
          </a:p>
        </p:txBody>
      </p:sp>
      <p:sp>
        <p:nvSpPr>
          <p:cNvPr id="9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6EA85FE-88D1-4D76-92E5-37321F5EFDD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977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550EBC-F972-42F9-99AD-EA1E92A6FF78}" type="datetime1">
              <a:rPr lang="en-US" smtClean="0"/>
              <a:t>3/21/2019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92C3A2C-9042-4BF8-8644-5EC74FBEC18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705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11" descr="tamk_eng_vaaka_BLACK.t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6353175"/>
            <a:ext cx="3429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tam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42"/>
          <p:cNvSpPr>
            <a:spLocks noChangeShapeType="1"/>
          </p:cNvSpPr>
          <p:nvPr userDrawn="1"/>
        </p:nvSpPr>
        <p:spPr bwMode="auto">
          <a:xfrm>
            <a:off x="250825" y="64230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DC0766A-99B9-4243-B9E4-2C72C36F10F6}" type="datetime1">
              <a:rPr lang="en-US" smtClean="0"/>
              <a:t>3/21/2019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C1E045D-2411-4DA4-AEB8-9EACEC94B0A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17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FE3A4-DC97-48E0-85C8-74A440A0BD06}" type="datetime1">
              <a:rPr lang="fi-FI" smtClean="0"/>
              <a:t>21.3.2019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889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3648" y="1600200"/>
            <a:ext cx="33843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1600200"/>
            <a:ext cx="353873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3B90-CDF9-4EFF-8A67-17EBF72ECB16}" type="datetime1">
              <a:rPr lang="fi-FI" smtClean="0"/>
              <a:t>21.3.2019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5602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1535112"/>
            <a:ext cx="3237756" cy="885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32" y="2492895"/>
            <a:ext cx="3237756" cy="36332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6056" y="1535112"/>
            <a:ext cx="3610744" cy="885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76056" y="2492895"/>
            <a:ext cx="3610744" cy="36332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C2F43-5D26-457F-8F6A-52DC24272DB8}" type="datetime1">
              <a:rPr lang="fi-FI" smtClean="0"/>
              <a:t>21.3.2019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22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E716E-9ED3-4A36-8865-61F3ED6994CC}" type="datetime1">
              <a:rPr lang="fi-FI" smtClean="0"/>
              <a:t>21.3.2019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463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5402-CC3F-4DED-810A-9CE0101E46D3}" type="datetime1">
              <a:rPr lang="fi-FI" smtClean="0"/>
              <a:t>21.3.2019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2973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3050"/>
            <a:ext cx="273630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7984" y="273050"/>
            <a:ext cx="425881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5656" y="1556792"/>
            <a:ext cx="2736304" cy="45693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E6A7C-4D84-4F4F-B5D7-310DE7057D56}" type="datetime1">
              <a:rPr lang="fi-FI" smtClean="0"/>
              <a:t>21.3.2019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072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74015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674015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74015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3FC-417B-4709-99D5-0614CAF3D811}" type="datetime1">
              <a:rPr lang="fi-FI" smtClean="0"/>
              <a:t>21.3.2019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TAMK 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4A7E9-BA87-49BF-B560-EADC7B53EB2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167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467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32" y="1600200"/>
            <a:ext cx="742716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5736" y="6376243"/>
            <a:ext cx="8640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03E86-1599-40A8-BEF2-521B1DF6A233}" type="datetime1">
              <a:rPr lang="fi-FI" smtClean="0"/>
              <a:t>21.3.2019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75855" y="6376243"/>
            <a:ext cx="25202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TAMK 2014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8424" y="6376243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4A7E9-BA87-49BF-B560-EADC7B53EB28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29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8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pic>
        <p:nvPicPr>
          <p:cNvPr id="1029" name="Picture 2" descr="tam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88350" y="0"/>
            <a:ext cx="588963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6" name="Line 42"/>
          <p:cNvSpPr>
            <a:spLocks noChangeShapeType="1"/>
          </p:cNvSpPr>
          <p:nvPr userDrawn="1"/>
        </p:nvSpPr>
        <p:spPr bwMode="auto">
          <a:xfrm>
            <a:off x="250825" y="6308725"/>
            <a:ext cx="8693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i-FI">
              <a:latin typeface="Adobe Caslon Pro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47608" y="6499306"/>
            <a:ext cx="82426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i-FI" sz="900" dirty="0" smtClean="0">
                <a:latin typeface="Verdana" pitchFamily="34" charset="0"/>
              </a:rPr>
              <a:t>29.4.2014 </a:t>
            </a:r>
            <a:endParaRPr lang="en-US" sz="9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72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 descr="kadet"/>
          <p:cNvPicPr>
            <a:picLocks noChangeAspect="1" noChangeArrowheads="1"/>
          </p:cNvPicPr>
          <p:nvPr/>
        </p:nvPicPr>
        <p:blipFill>
          <a:blip r:embed="rId3" cstate="print"/>
          <a:srcRect t="16983"/>
          <a:stretch>
            <a:fillRect/>
          </a:stretch>
        </p:blipFill>
        <p:spPr bwMode="auto">
          <a:xfrm>
            <a:off x="1219200" y="0"/>
            <a:ext cx="6553200" cy="2004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2627784" y="2389089"/>
            <a:ext cx="4752008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i-FI" sz="2400" b="1" dirty="0"/>
              <a:t>DEGREE </a:t>
            </a:r>
            <a:r>
              <a:rPr lang="fi-FI" sz="2400" b="1" dirty="0" smtClean="0"/>
              <a:t>PROGRAMME IN</a:t>
            </a:r>
            <a:r>
              <a:rPr lang="fi-FI" sz="2800" dirty="0" smtClean="0"/>
              <a:t> </a:t>
            </a:r>
            <a:endParaRPr lang="fi-FI" sz="2800" dirty="0"/>
          </a:p>
          <a:p>
            <a:pPr>
              <a:lnSpc>
                <a:spcPct val="150000"/>
              </a:lnSpc>
            </a:pPr>
            <a:r>
              <a:rPr lang="fi-FI" sz="3200" b="1" dirty="0" smtClean="0"/>
              <a:t>MEDIA and ARTS</a:t>
            </a:r>
            <a:endParaRPr lang="fi-FI" sz="3200" b="1" dirty="0"/>
          </a:p>
          <a:p>
            <a:pPr>
              <a:lnSpc>
                <a:spcPct val="80000"/>
              </a:lnSpc>
            </a:pPr>
            <a:r>
              <a:rPr lang="fi-FI" sz="2400" i="1" dirty="0"/>
              <a:t>Bachelor of Culture and </a:t>
            </a:r>
            <a:r>
              <a:rPr lang="fi-FI" sz="2400" i="1" dirty="0" err="1"/>
              <a:t>Arts</a:t>
            </a:r>
            <a:endParaRPr lang="fi-FI" sz="2400" i="1" dirty="0"/>
          </a:p>
        </p:txBody>
      </p:sp>
      <p:sp useBgFill="1">
        <p:nvSpPr>
          <p:cNvPr id="15363" name="Rectangle 6"/>
          <p:cNvSpPr>
            <a:spLocks noChangeArrowheads="1"/>
          </p:cNvSpPr>
          <p:nvPr/>
        </p:nvSpPr>
        <p:spPr bwMode="auto">
          <a:xfrm>
            <a:off x="2051720" y="4161882"/>
            <a:ext cx="6068064" cy="45179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2437">
              <a:lnSpc>
                <a:spcPct val="150000"/>
              </a:lnSpc>
              <a:tabLst>
                <a:tab pos="0" algn="l"/>
                <a:tab pos="265113" algn="l"/>
              </a:tabLst>
            </a:pPr>
            <a:endParaRPr lang="fi-FI" dirty="0">
              <a:latin typeface="Verdana" pitchFamily="34" charset="0"/>
            </a:endParaRP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3779912" y="6453335"/>
            <a:ext cx="755576" cy="404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llipsi 12"/>
          <p:cNvSpPr/>
          <p:nvPr/>
        </p:nvSpPr>
        <p:spPr>
          <a:xfrm>
            <a:off x="7065717" y="2700625"/>
            <a:ext cx="1736354" cy="133689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 dirty="0" err="1" smtClean="0">
                <a:solidFill>
                  <a:prstClr val="black"/>
                </a:solidFill>
                <a:latin typeface="Calibri"/>
                <a:cs typeface="Arial" pitchFamily="34" charset="0"/>
              </a:rPr>
              <a:t>Emerging</a:t>
            </a:r>
            <a:r>
              <a:rPr lang="fi-FI" sz="14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 Media in Music and </a:t>
            </a:r>
            <a:r>
              <a:rPr lang="fi-FI" sz="1400" b="1" dirty="0" err="1" smtClean="0">
                <a:solidFill>
                  <a:prstClr val="black"/>
                </a:solidFill>
                <a:latin typeface="Calibri"/>
                <a:cs typeface="Arial" pitchFamily="34" charset="0"/>
              </a:rPr>
              <a:t>Event</a:t>
            </a:r>
            <a:r>
              <a:rPr lang="fi-FI" sz="14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 </a:t>
            </a:r>
            <a:r>
              <a:rPr lang="fi-FI" sz="1400" b="1" dirty="0">
                <a:solidFill>
                  <a:prstClr val="black"/>
                </a:solidFill>
                <a:latin typeface="Calibri"/>
                <a:cs typeface="Arial" pitchFamily="34" charset="0"/>
              </a:rPr>
              <a:t>P</a:t>
            </a:r>
            <a:r>
              <a:rPr lang="fi-FI" sz="1400" b="1" dirty="0" smtClean="0">
                <a:solidFill>
                  <a:prstClr val="black"/>
                </a:solidFill>
                <a:latin typeface="Calibri"/>
                <a:cs typeface="Arial" pitchFamily="34" charset="0"/>
              </a:rPr>
              <a:t>roduction</a:t>
            </a: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468313" y="1145946"/>
            <a:ext cx="7848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986002" y="323837"/>
            <a:ext cx="65588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MEDIA and ARTS</a:t>
            </a:r>
          </a:p>
          <a:p>
            <a:pPr lvl="0" algn="ctr">
              <a:defRPr/>
            </a:pP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Study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paths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/30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cr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minor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modules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(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each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divide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into 5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cr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courses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and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contain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10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cr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project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part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//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</a:rPr>
              <a:t>autumn</a:t>
            </a:r>
            <a:endParaRPr kumimoji="0" lang="fi-FI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10" name="Ellipsi 9"/>
          <p:cNvSpPr/>
          <p:nvPr/>
        </p:nvSpPr>
        <p:spPr>
          <a:xfrm>
            <a:off x="5930849" y="2121229"/>
            <a:ext cx="1614023" cy="128396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Music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Production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itchFamily="34" charset="0"/>
              </a:rPr>
              <a:t> and Business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873650" y="1412776"/>
            <a:ext cx="2730797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Music </a:t>
            </a:r>
            <a:r>
              <a:rPr kumimoji="0" lang="fi-FI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Production</a:t>
            </a:r>
            <a:endParaRPr kumimoji="0" lang="fi-FI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68313" y="1412775"/>
            <a:ext cx="2376287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    </a:t>
            </a:r>
            <a:r>
              <a:rPr kumimoji="0" lang="fi-FI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Fine</a:t>
            </a:r>
            <a:r>
              <a:rPr kumimoji="0" lang="fi-FI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fi-FI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Art</a:t>
            </a:r>
            <a:endParaRPr kumimoji="0" lang="fi-FI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074551" y="1412776"/>
            <a:ext cx="2591655" cy="6155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Interactive Media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33" name="Ellipsi 12"/>
          <p:cNvSpPr/>
          <p:nvPr/>
        </p:nvSpPr>
        <p:spPr>
          <a:xfrm>
            <a:off x="448494" y="4142938"/>
            <a:ext cx="8156274" cy="4395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Game Academy (2D)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joint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implementation</a:t>
            </a:r>
            <a:r>
              <a:rPr kumimoji="0" lang="fi-FI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6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with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TIKO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part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1/2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Ellipsi 12"/>
          <p:cNvSpPr/>
          <p:nvPr/>
        </p:nvSpPr>
        <p:spPr>
          <a:xfrm>
            <a:off x="237556" y="2323248"/>
            <a:ext cx="1571617" cy="1302319"/>
          </a:xfrm>
          <a:prstGeom prst="ellipse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Applied</a:t>
            </a:r>
            <a:r>
              <a:rPr kumimoji="0" lang="fi-FI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Fine Art</a:t>
            </a:r>
            <a:endParaRPr kumimoji="0" lang="fi-FI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  <p:sp>
        <p:nvSpPr>
          <p:cNvPr id="28" name="Ellipsi 12"/>
          <p:cNvSpPr/>
          <p:nvPr/>
        </p:nvSpPr>
        <p:spPr>
          <a:xfrm>
            <a:off x="1462522" y="2756085"/>
            <a:ext cx="1537618" cy="1281439"/>
          </a:xfrm>
          <a:prstGeom prst="ellipse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Photo-graphy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" name="Ellipsi 12"/>
          <p:cNvSpPr/>
          <p:nvPr/>
        </p:nvSpPr>
        <p:spPr>
          <a:xfrm>
            <a:off x="2864815" y="2187831"/>
            <a:ext cx="1605259" cy="1302319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Animation</a:t>
            </a:r>
            <a:endParaRPr kumimoji="0" lang="fi-FI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itchFamily="34" charset="0"/>
            </a:endParaRPr>
          </a:p>
        </p:txBody>
      </p:sp>
      <p:sp>
        <p:nvSpPr>
          <p:cNvPr id="23" name="Ellipsi 12"/>
          <p:cNvSpPr/>
          <p:nvPr/>
        </p:nvSpPr>
        <p:spPr>
          <a:xfrm>
            <a:off x="497999" y="5589240"/>
            <a:ext cx="8106448" cy="33728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Working</a:t>
            </a:r>
            <a:r>
              <a:rPr kumimoji="0" lang="fi-FI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as an Entrepreneur</a:t>
            </a:r>
          </a:p>
        </p:txBody>
      </p:sp>
      <p:sp>
        <p:nvSpPr>
          <p:cNvPr id="17" name="Ellipsi 12"/>
          <p:cNvSpPr/>
          <p:nvPr/>
        </p:nvSpPr>
        <p:spPr>
          <a:xfrm>
            <a:off x="4344728" y="2580807"/>
            <a:ext cx="1643165" cy="133120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User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Experience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itchFamily="34" charset="0"/>
              </a:rPr>
              <a:t> design</a:t>
            </a:r>
          </a:p>
        </p:txBody>
      </p:sp>
      <p:sp>
        <p:nvSpPr>
          <p:cNvPr id="25" name="Ellipsi 12"/>
          <p:cNvSpPr/>
          <p:nvPr/>
        </p:nvSpPr>
        <p:spPr>
          <a:xfrm>
            <a:off x="448494" y="4795726"/>
            <a:ext cx="8155953" cy="52451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Emerging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Media Production (VR/AR/MR)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joint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with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Film&amp;TV</a:t>
            </a:r>
            <a:r>
              <a:rPr kumimoji="0" lang="fi-FI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, </a:t>
            </a:r>
            <a:r>
              <a:rPr kumimoji="0" lang="fi-FI" sz="1600" b="1" i="0" u="sng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available</a:t>
            </a:r>
            <a:r>
              <a:rPr kumimoji="0" lang="fi-FI" sz="1600" b="1" i="0" u="sng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for T3</a:t>
            </a:r>
            <a:endParaRPr kumimoji="0" lang="fi-FI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25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i 12"/>
          <p:cNvSpPr/>
          <p:nvPr/>
        </p:nvSpPr>
        <p:spPr>
          <a:xfrm>
            <a:off x="2951025" y="2260552"/>
            <a:ext cx="1605259" cy="1330771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>
                <a:solidFill>
                  <a:schemeClr val="tx1"/>
                </a:solidFill>
                <a:cs typeface="Arial" pitchFamily="34" charset="0"/>
              </a:rPr>
              <a:t>Web </a:t>
            </a:r>
            <a:r>
              <a:rPr lang="fi-FI" sz="1600" b="1" dirty="0" smtClean="0">
                <a:solidFill>
                  <a:schemeClr val="tx1"/>
                </a:solidFill>
                <a:cs typeface="Arial" pitchFamily="34" charset="0"/>
              </a:rPr>
              <a:t>and </a:t>
            </a:r>
            <a:r>
              <a:rPr lang="fi-FI" sz="1600" b="1" dirty="0" err="1" smtClean="0">
                <a:solidFill>
                  <a:schemeClr val="tx1"/>
                </a:solidFill>
                <a:cs typeface="Arial" pitchFamily="34" charset="0"/>
              </a:rPr>
              <a:t>App</a:t>
            </a:r>
            <a:r>
              <a:rPr lang="fi-FI" sz="16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fi-FI" sz="1600" b="1" dirty="0" err="1" smtClean="0">
                <a:solidFill>
                  <a:schemeClr val="tx1"/>
                </a:solidFill>
                <a:cs typeface="Arial" pitchFamily="34" charset="0"/>
              </a:rPr>
              <a:t>Design&amp;Development</a:t>
            </a:r>
            <a:endParaRPr lang="fi-FI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457" name="Rectangle 2"/>
          <p:cNvSpPr>
            <a:spLocks noChangeArrowheads="1"/>
          </p:cNvSpPr>
          <p:nvPr/>
        </p:nvSpPr>
        <p:spPr bwMode="auto">
          <a:xfrm>
            <a:off x="468313" y="1145946"/>
            <a:ext cx="78486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fi-FI" sz="2400" i="1">
              <a:latin typeface="Verdana" pitchFamily="34" charset="0"/>
            </a:endParaRP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954369" y="160486"/>
            <a:ext cx="655887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fi-FI" sz="2400" b="1" dirty="0" smtClean="0">
                <a:latin typeface="Verdana" pitchFamily="34" charset="0"/>
              </a:rPr>
              <a:t> </a:t>
            </a:r>
            <a:r>
              <a:rPr lang="fi-FI" sz="3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2400" b="1" dirty="0">
                <a:solidFill>
                  <a:prstClr val="black"/>
                </a:solidFill>
              </a:rPr>
              <a:t>MEDIA and ARTS</a:t>
            </a:r>
          </a:p>
          <a:p>
            <a:pPr lvl="0" algn="ctr">
              <a:defRPr/>
            </a:pP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Study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paths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/30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cr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minor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modules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(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each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divide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into 5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cr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courses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and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contain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10 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cr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project</a:t>
            </a:r>
            <a:r>
              <a:rPr lang="fi-FI" sz="1600" b="1" dirty="0">
                <a:solidFill>
                  <a:prstClr val="black"/>
                </a:solidFill>
                <a:latin typeface="Verdana" pitchFamily="34" charset="0"/>
              </a:rPr>
              <a:t> </a:t>
            </a:r>
            <a:r>
              <a:rPr lang="fi-FI" sz="1600" b="1" dirty="0" err="1">
                <a:solidFill>
                  <a:prstClr val="black"/>
                </a:solidFill>
                <a:latin typeface="Verdana" pitchFamily="34" charset="0"/>
              </a:rPr>
              <a:t>part</a:t>
            </a:r>
            <a:r>
              <a:rPr lang="fi-FI" sz="1600" b="1" dirty="0" smtClean="0">
                <a:solidFill>
                  <a:prstClr val="black"/>
                </a:solidFill>
                <a:latin typeface="Verdana" pitchFamily="34" charset="0"/>
              </a:rPr>
              <a:t>//</a:t>
            </a:r>
            <a:r>
              <a:rPr lang="fi-FI" sz="1600" b="1" dirty="0" err="1" smtClean="0">
                <a:solidFill>
                  <a:prstClr val="black"/>
                </a:solidFill>
                <a:latin typeface="Verdana" pitchFamily="34" charset="0"/>
              </a:rPr>
              <a:t>spring</a:t>
            </a:r>
            <a:endParaRPr lang="fi-FI" sz="1600" b="1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7" name="Ellipsi 12"/>
          <p:cNvSpPr/>
          <p:nvPr/>
        </p:nvSpPr>
        <p:spPr>
          <a:xfrm>
            <a:off x="4295235" y="2776152"/>
            <a:ext cx="1643165" cy="131454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>
                <a:solidFill>
                  <a:schemeClr val="tx1"/>
                </a:solidFill>
                <a:cs typeface="Arial" pitchFamily="34" charset="0"/>
              </a:rPr>
              <a:t>Visual Design </a:t>
            </a:r>
            <a:endParaRPr lang="fi-FI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" name="Ellipsi 12"/>
          <p:cNvSpPr/>
          <p:nvPr/>
        </p:nvSpPr>
        <p:spPr>
          <a:xfrm>
            <a:off x="7251574" y="2776152"/>
            <a:ext cx="1584176" cy="127575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b="1" dirty="0" smtClean="0">
                <a:solidFill>
                  <a:schemeClr val="tx1"/>
                </a:solidFill>
                <a:cs typeface="Arial" pitchFamily="34" charset="0"/>
              </a:rPr>
              <a:t>Live </a:t>
            </a:r>
            <a:r>
              <a:rPr lang="fi-FI" sz="1600" b="1" dirty="0" err="1" smtClean="0">
                <a:solidFill>
                  <a:schemeClr val="tx1"/>
                </a:solidFill>
                <a:cs typeface="Arial" pitchFamily="34" charset="0"/>
              </a:rPr>
              <a:t>Event</a:t>
            </a:r>
            <a:r>
              <a:rPr lang="fi-FI" sz="16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fi-FI" sz="1600" b="1" dirty="0" err="1" smtClean="0">
                <a:solidFill>
                  <a:schemeClr val="tx1"/>
                </a:solidFill>
                <a:cs typeface="Arial" pitchFamily="34" charset="0"/>
              </a:rPr>
              <a:t>Production</a:t>
            </a:r>
            <a:endParaRPr lang="fi-FI" sz="1600" b="1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0" name="Ellipsi 9"/>
          <p:cNvSpPr/>
          <p:nvPr/>
        </p:nvSpPr>
        <p:spPr>
          <a:xfrm>
            <a:off x="5867193" y="2213274"/>
            <a:ext cx="1614023" cy="131278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i-FI" sz="1600" b="1" dirty="0">
                <a:solidFill>
                  <a:schemeClr val="tx1"/>
                </a:solidFill>
                <a:cs typeface="Arial" pitchFamily="34" charset="0"/>
              </a:rPr>
              <a:t>Sound Design</a:t>
            </a:r>
          </a:p>
          <a:p>
            <a:pPr algn="ctr"/>
            <a:endParaRPr lang="fi-FI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873650" y="1412776"/>
            <a:ext cx="2730797" cy="5539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i-FI" b="1" dirty="0" smtClean="0">
                <a:latin typeface="Verdana" pitchFamily="34" charset="0"/>
              </a:rPr>
              <a:t>Music </a:t>
            </a:r>
            <a:r>
              <a:rPr lang="fi-FI" b="1" dirty="0" err="1" smtClean="0">
                <a:latin typeface="Verdana" pitchFamily="34" charset="0"/>
              </a:rPr>
              <a:t>Production</a:t>
            </a:r>
            <a:endParaRPr lang="fi-FI" b="1" dirty="0" smtClean="0">
              <a:latin typeface="Verdana" pitchFamily="34" charset="0"/>
            </a:endParaRPr>
          </a:p>
          <a:p>
            <a:pPr algn="ctr"/>
            <a:endParaRPr lang="fi-FI" sz="1200" b="1" dirty="0" smtClean="0">
              <a:latin typeface="Verdana" pitchFamily="34" charset="0"/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68313" y="1412775"/>
            <a:ext cx="2376287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i-FI" b="1" dirty="0" smtClean="0">
                <a:latin typeface="Verdana" pitchFamily="34" charset="0"/>
              </a:rPr>
              <a:t>     </a:t>
            </a:r>
            <a:r>
              <a:rPr lang="fi-FI" b="1" dirty="0" err="1" smtClean="0">
                <a:latin typeface="Verdana" pitchFamily="34" charset="0"/>
              </a:rPr>
              <a:t>Fine</a:t>
            </a:r>
            <a:r>
              <a:rPr lang="fi-FI" b="1" dirty="0" smtClean="0">
                <a:latin typeface="Verdana" pitchFamily="34" charset="0"/>
              </a:rPr>
              <a:t> </a:t>
            </a:r>
            <a:r>
              <a:rPr lang="fi-FI" b="1" dirty="0" err="1" smtClean="0">
                <a:latin typeface="Verdana" pitchFamily="34" charset="0"/>
              </a:rPr>
              <a:t>Art</a:t>
            </a:r>
            <a:endParaRPr lang="fi-FI" b="1" dirty="0" smtClean="0">
              <a:latin typeface="Verdana" pitchFamily="34" charset="0"/>
            </a:endParaRPr>
          </a:p>
          <a:p>
            <a:pPr algn="ctr"/>
            <a:endParaRPr lang="fi-FI" sz="1400" b="1" dirty="0">
              <a:latin typeface="Verdana" pitchFamily="34" charset="0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3074551" y="1412776"/>
            <a:ext cx="2591655" cy="61555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i-FI" sz="2400" b="1" dirty="0" smtClean="0">
                <a:solidFill>
                  <a:prstClr val="black"/>
                </a:solidFill>
                <a:ea typeface="+mj-ea"/>
                <a:cs typeface="+mj-cs"/>
              </a:rPr>
              <a:t>Interactive Media</a:t>
            </a:r>
          </a:p>
          <a:p>
            <a:pPr algn="ctr"/>
            <a:endParaRPr lang="fi-FI" sz="1000" b="1" dirty="0">
              <a:latin typeface="Verdana" pitchFamily="34" charset="0"/>
            </a:endParaRPr>
          </a:p>
        </p:txBody>
      </p:sp>
      <p:sp>
        <p:nvSpPr>
          <p:cNvPr id="27" name="Ellipsi 12"/>
          <p:cNvSpPr/>
          <p:nvPr/>
        </p:nvSpPr>
        <p:spPr>
          <a:xfrm>
            <a:off x="225838" y="2327205"/>
            <a:ext cx="1504317" cy="128782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Drawing</a:t>
            </a:r>
            <a:r>
              <a:rPr lang="fi-FI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and </a:t>
            </a:r>
            <a:r>
              <a:rPr lang="fi-FI" sz="16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Painting</a:t>
            </a:r>
            <a:endParaRPr lang="fi-FI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3" name="Ellipsi 9"/>
          <p:cNvSpPr/>
          <p:nvPr/>
        </p:nvSpPr>
        <p:spPr>
          <a:xfrm>
            <a:off x="323485" y="4940772"/>
            <a:ext cx="8335093" cy="42838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Cultural</a:t>
            </a:r>
            <a:r>
              <a:rPr lang="fi-FI" sz="16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Export</a:t>
            </a:r>
            <a:endParaRPr lang="fi-FI" sz="16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3" name="Ellipsi 12"/>
          <p:cNvSpPr/>
          <p:nvPr/>
        </p:nvSpPr>
        <p:spPr>
          <a:xfrm>
            <a:off x="225838" y="4348165"/>
            <a:ext cx="8508587" cy="41325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Game Academy (3D) </a:t>
            </a:r>
            <a:r>
              <a:rPr lang="fi-FI" sz="1600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joint</a:t>
            </a:r>
            <a:r>
              <a:rPr lang="fi-FI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implentation</a:t>
            </a:r>
            <a:r>
              <a:rPr lang="fi-FI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fi-FI" sz="1600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with</a:t>
            </a:r>
            <a:r>
              <a:rPr lang="fi-FI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TIKO, </a:t>
            </a:r>
            <a:r>
              <a:rPr lang="fi-FI" sz="1600" b="1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part</a:t>
            </a:r>
            <a:r>
              <a:rPr lang="fi-FI" sz="16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2/2</a:t>
            </a:r>
            <a:endParaRPr lang="fi-FI" sz="16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8" name="Ellipsi 12"/>
          <p:cNvSpPr/>
          <p:nvPr/>
        </p:nvSpPr>
        <p:spPr>
          <a:xfrm>
            <a:off x="1446708" y="2861829"/>
            <a:ext cx="1537618" cy="1256836"/>
          </a:xfrm>
          <a:prstGeom prst="ellipse">
            <a:avLst/>
          </a:prstGeom>
          <a:ln w="1905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600" b="1" dirty="0" err="1">
                <a:solidFill>
                  <a:schemeClr val="tx1"/>
                </a:solidFill>
                <a:cs typeface="Arial" panose="020B0604020202020204" pitchFamily="34" charset="0"/>
              </a:rPr>
              <a:t>Moving</a:t>
            </a:r>
            <a:r>
              <a:rPr lang="fi-FI" sz="1600" b="1" dirty="0">
                <a:solidFill>
                  <a:schemeClr val="tx1"/>
                </a:solidFill>
                <a:cs typeface="Arial" panose="020B0604020202020204" pitchFamily="34" charset="0"/>
              </a:rPr>
              <a:t> Image </a:t>
            </a:r>
          </a:p>
          <a:p>
            <a:pPr algn="ctr"/>
            <a:r>
              <a:rPr lang="fi-FI" sz="1600" b="1" dirty="0" smtClean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i-FI" sz="1600" b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72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7" descr="kadet"/>
          <p:cNvPicPr>
            <a:picLocks noChangeAspect="1" noChangeArrowheads="1"/>
          </p:cNvPicPr>
          <p:nvPr/>
        </p:nvPicPr>
        <p:blipFill>
          <a:blip r:embed="rId3" cstate="print"/>
          <a:srcRect t="16983"/>
          <a:stretch>
            <a:fillRect/>
          </a:stretch>
        </p:blipFill>
        <p:spPr bwMode="auto">
          <a:xfrm>
            <a:off x="1219200" y="0"/>
            <a:ext cx="6553200" cy="2004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331640" y="1892300"/>
            <a:ext cx="67377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The Media and Arts Degree consist of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240 credits</a:t>
            </a:r>
            <a:endParaRPr kumimoji="0" lang="fi-FI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Ellipsi 7"/>
          <p:cNvSpPr/>
          <p:nvPr/>
        </p:nvSpPr>
        <p:spPr>
          <a:xfrm>
            <a:off x="1691680" y="2723296"/>
            <a:ext cx="5383108" cy="2089549"/>
          </a:xfrm>
          <a:prstGeom prst="ellipse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1978682" y="4840806"/>
            <a:ext cx="2522868" cy="1270884"/>
          </a:xfrm>
          <a:prstGeom prst="ellipse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Free-choice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Studies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Ellipsi 12"/>
          <p:cNvSpPr/>
          <p:nvPr/>
        </p:nvSpPr>
        <p:spPr>
          <a:xfrm>
            <a:off x="4477983" y="4413553"/>
            <a:ext cx="2830321" cy="1753453"/>
          </a:xfrm>
          <a:prstGeom prst="ellipse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Practical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Training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30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2341882" y="3132271"/>
            <a:ext cx="442636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Basic and Professional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Studies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                   180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cr</a:t>
            </a:r>
            <a:endParaRPr kumimoji="0" lang="fi-FI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Ellipsi 10"/>
          <p:cNvSpPr/>
          <p:nvPr/>
        </p:nvSpPr>
        <p:spPr>
          <a:xfrm>
            <a:off x="3042600" y="3933056"/>
            <a:ext cx="2556284" cy="1224136"/>
          </a:xfrm>
          <a:prstGeom prst="ellipse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Final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Thesis</a:t>
            </a: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 </a:t>
            </a:r>
            <a:r>
              <a:rPr kumimoji="0" lang="fi-FI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cr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35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MK_pohja2014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18889</TotalTime>
  <Words>181</Words>
  <Application>Microsoft Office PowerPoint</Application>
  <PresentationFormat>On-screen Show (4:3)</PresentationFormat>
  <Paragraphs>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Adobe Caslon Pro</vt:lpstr>
      <vt:lpstr>Arial</vt:lpstr>
      <vt:lpstr>Calibri</vt:lpstr>
      <vt:lpstr>Verdana</vt:lpstr>
      <vt:lpstr>TAMK_pohja2014_2</vt:lpstr>
      <vt:lpstr>Office-teema</vt:lpstr>
      <vt:lpstr>PowerPoint Presentation</vt:lpstr>
      <vt:lpstr>PowerPoint Presentation</vt:lpstr>
      <vt:lpstr>PowerPoint Presentation</vt:lpstr>
      <vt:lpstr>PowerPoint Presentation</vt:lpstr>
    </vt:vector>
  </TitlesOfParts>
  <Company>Tampereen ammattikorkeakoulu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TAMK</dc:creator>
  <cp:lastModifiedBy>Timo Kivikangas</cp:lastModifiedBy>
  <cp:revision>138</cp:revision>
  <cp:lastPrinted>2014-09-22T08:18:43Z</cp:lastPrinted>
  <dcterms:created xsi:type="dcterms:W3CDTF">2014-01-24T11:48:03Z</dcterms:created>
  <dcterms:modified xsi:type="dcterms:W3CDTF">2019-03-21T13:09:46Z</dcterms:modified>
</cp:coreProperties>
</file>